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rian Diaz Moreta" initials="ADM" lastIdx="1" clrIdx="0">
    <p:extLst>
      <p:ext uri="{19B8F6BF-5375-455C-9EA6-DF929625EA0E}">
        <p15:presenceInfo xmlns:p15="http://schemas.microsoft.com/office/powerpoint/2012/main" userId="8fabe48281aa07f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3FC5"/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82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jpeg>
</file>

<file path=ppt/media/image4.png>
</file>

<file path=ppt/media/image5.jpe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G"/><Relationship Id="rId5" Type="http://schemas.openxmlformats.org/officeDocument/2006/relationships/image" Target="../media/image28.JP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95720E-FF69-4DCA-8C56-8277706B80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558031"/>
            <a:ext cx="9448800" cy="2592279"/>
          </a:xfrm>
        </p:spPr>
        <p:txBody>
          <a:bodyPr>
            <a:normAutofit fontScale="90000"/>
          </a:bodyPr>
          <a:lstStyle/>
          <a:p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r>
              <a:rPr lang="es-ES" dirty="0"/>
              <a:t>Proyecto</a:t>
            </a:r>
            <a:br>
              <a:rPr lang="es-ES" dirty="0"/>
            </a:br>
            <a:br>
              <a:rPr lang="es-ES" dirty="0"/>
            </a:br>
            <a:endParaRPr lang="es-ES" sz="10700" dirty="0">
              <a:latin typeface="Bodoni MT Poster Compressed" panose="02070706080601050204" pitchFamily="18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0434C05-5900-4D1B-8796-DA0F131871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6831" y="4537724"/>
            <a:ext cx="3475607" cy="1241640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CC99FF"/>
                </a:solidFill>
              </a:rPr>
              <a:t>Javier Hernández</a:t>
            </a:r>
          </a:p>
          <a:p>
            <a:r>
              <a:rPr lang="es-ES" dirty="0">
                <a:solidFill>
                  <a:srgbClr val="CC99FF"/>
                </a:solidFill>
              </a:rPr>
              <a:t>Francisco García</a:t>
            </a:r>
          </a:p>
          <a:p>
            <a:r>
              <a:rPr lang="es-ES" dirty="0">
                <a:solidFill>
                  <a:srgbClr val="CC99FF"/>
                </a:solidFill>
              </a:rPr>
              <a:t>Adrián Díaz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6FC632C-C6C4-42B9-A0D2-58A981B163DF}"/>
              </a:ext>
            </a:extLst>
          </p:cNvPr>
          <p:cNvSpPr txBox="1"/>
          <p:nvPr/>
        </p:nvSpPr>
        <p:spPr>
          <a:xfrm>
            <a:off x="2891161" y="2343705"/>
            <a:ext cx="65517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600" u="sng" dirty="0">
                <a:solidFill>
                  <a:srgbClr val="7030A0"/>
                </a:solidFill>
                <a:latin typeface="Bodoni MT Poster Compressed" panose="02070706080601050204" pitchFamily="18" charset="0"/>
              </a:rPr>
              <a:t>TENEBRIS FANTASY</a:t>
            </a:r>
            <a:endParaRPr lang="es-ES" u="sng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63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F51A9F-9CED-416A-9665-D48188877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6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tenebris</a:t>
            </a:r>
            <a:r>
              <a:rPr lang="es-ES" sz="6600" dirty="0">
                <a:solidFill>
                  <a:srgbClr val="7030A0"/>
                </a:solidFill>
                <a:latin typeface="Bodoni MT Condensed" panose="02070606080606020203" pitchFamily="18" charset="0"/>
              </a:rPr>
              <a:t> </a:t>
            </a:r>
            <a:r>
              <a:rPr lang="es-ES" sz="66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fantasy</a:t>
            </a:r>
            <a:r>
              <a:rPr lang="es-ES" sz="6600" dirty="0"/>
              <a:t>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898968-DC00-401B-BF0C-2870E8014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2660904" cy="4024125"/>
          </a:xfrm>
        </p:spPr>
        <p:txBody>
          <a:bodyPr/>
          <a:lstStyle/>
          <a:p>
            <a:r>
              <a:rPr lang="es-ES" dirty="0"/>
              <a:t>Para terminar observamos el </a:t>
            </a:r>
            <a:r>
              <a:rPr lang="es-ES" dirty="0">
                <a:solidFill>
                  <a:srgbClr val="8C3FC5"/>
                </a:solidFill>
              </a:rPr>
              <a:t>HTML y JS </a:t>
            </a:r>
            <a:r>
              <a:rPr lang="es-ES" dirty="0"/>
              <a:t>del listado de misiones de forma conceptual.</a:t>
            </a:r>
          </a:p>
        </p:txBody>
      </p:sp>
      <p:pic>
        <p:nvPicPr>
          <p:cNvPr id="4" name="Picture 29">
            <a:extLst>
              <a:ext uri="{FF2B5EF4-FFF2-40B4-BE49-F238E27FC236}">
                <a16:creationId xmlns:a16="http://schemas.microsoft.com/office/drawing/2014/main" id="{DFB788A1-9A38-4D13-827B-466D9BEA9DD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145" y="455295"/>
            <a:ext cx="5391150" cy="5947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30">
            <a:extLst>
              <a:ext uri="{FF2B5EF4-FFF2-40B4-BE49-F238E27FC236}">
                <a16:creationId xmlns:a16="http://schemas.microsoft.com/office/drawing/2014/main" id="{6FED6FDB-4FD0-4C12-9724-E7E9A126636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505" y="74155"/>
            <a:ext cx="4856797" cy="6384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31">
            <a:extLst>
              <a:ext uri="{FF2B5EF4-FFF2-40B4-BE49-F238E27FC236}">
                <a16:creationId xmlns:a16="http://schemas.microsoft.com/office/drawing/2014/main" id="{36EE086D-B06B-4538-A814-297CC28FA4E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145" y="764373"/>
            <a:ext cx="5939409" cy="474745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78D41B50-6BDA-4AAB-913D-E75CE920E398}"/>
              </a:ext>
            </a:extLst>
          </p:cNvPr>
          <p:cNvSpPr txBox="1">
            <a:spLocks/>
          </p:cNvSpPr>
          <p:nvPr/>
        </p:nvSpPr>
        <p:spPr>
          <a:xfrm>
            <a:off x="950880" y="2447882"/>
            <a:ext cx="3550920" cy="1962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Ahora vemos ejemplos de como funciona nuestra </a:t>
            </a:r>
            <a:r>
              <a:rPr lang="es-ES" dirty="0">
                <a:solidFill>
                  <a:srgbClr val="8C3FC5"/>
                </a:solidFill>
              </a:rPr>
              <a:t>conexión</a:t>
            </a:r>
            <a:r>
              <a:rPr lang="es-ES" dirty="0"/>
              <a:t> con </a:t>
            </a:r>
            <a:r>
              <a:rPr lang="es-ES" dirty="0">
                <a:solidFill>
                  <a:srgbClr val="8C3FC5"/>
                </a:solidFill>
              </a:rPr>
              <a:t>BBDD</a:t>
            </a:r>
            <a:r>
              <a:rPr lang="es-ES" dirty="0"/>
              <a:t>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B58FF47-6010-47C0-B872-98020AA207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5739" y="114989"/>
            <a:ext cx="6245752" cy="628771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B647EB0-FE4A-493B-A92A-14E8A21779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7437" y="193294"/>
            <a:ext cx="5322585" cy="626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79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8EDCB-30ED-4373-89E9-CF12AB384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8C3FC5"/>
                </a:solidFill>
              </a:rPr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D3FABE-F42E-4B77-9641-D55049582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El </a:t>
            </a:r>
            <a:r>
              <a:rPr lang="es-ES" dirty="0">
                <a:solidFill>
                  <a:srgbClr val="8C3FC5"/>
                </a:solidFill>
              </a:rPr>
              <a:t>desarrollo</a:t>
            </a:r>
            <a:r>
              <a:rPr lang="es-ES" dirty="0"/>
              <a:t> de un juego de este estilo en un estudio </a:t>
            </a:r>
            <a:r>
              <a:rPr lang="es-ES" dirty="0">
                <a:solidFill>
                  <a:srgbClr val="8C3FC5"/>
                </a:solidFill>
              </a:rPr>
              <a:t>“indie” </a:t>
            </a:r>
            <a:r>
              <a:rPr lang="es-ES" dirty="0"/>
              <a:t>pequeño lleva de media </a:t>
            </a:r>
            <a:r>
              <a:rPr lang="es-ES" dirty="0">
                <a:solidFill>
                  <a:srgbClr val="8C3FC5"/>
                </a:solidFill>
              </a:rPr>
              <a:t>un año</a:t>
            </a:r>
            <a:r>
              <a:rPr lang="es-ES" dirty="0"/>
              <a:t>, 6 meses de planificación y 6 de implementación.</a:t>
            </a:r>
          </a:p>
          <a:p>
            <a:r>
              <a:rPr lang="es-ES" dirty="0"/>
              <a:t>Hemos tenido muchísimas horas de trabajo en </a:t>
            </a:r>
            <a:r>
              <a:rPr lang="es-ES" dirty="0">
                <a:solidFill>
                  <a:srgbClr val="8C3FC5"/>
                </a:solidFill>
              </a:rPr>
              <a:t>muy poco tiempo </a:t>
            </a:r>
            <a:r>
              <a:rPr lang="es-ES" dirty="0"/>
              <a:t>en el cual hemos tenido que organizarnos de la mejor forma posible.</a:t>
            </a:r>
          </a:p>
          <a:p>
            <a:r>
              <a:rPr lang="es-ES" dirty="0"/>
              <a:t>El resultado es un demo sencilla, que </a:t>
            </a:r>
            <a:r>
              <a:rPr lang="es-ES" dirty="0">
                <a:solidFill>
                  <a:srgbClr val="8C3FC5"/>
                </a:solidFill>
              </a:rPr>
              <a:t>aplica tan solo un 2-5% </a:t>
            </a:r>
            <a:r>
              <a:rPr lang="es-ES" dirty="0"/>
              <a:t>de todo lo planeado y trabajado de forma conceptual en diferentes bocetos.</a:t>
            </a:r>
          </a:p>
          <a:p>
            <a:r>
              <a:rPr lang="es-ES" dirty="0"/>
              <a:t>Especiales agradecimientos a todo el equipo</a:t>
            </a:r>
            <a:r>
              <a:rPr lang="es-ES" dirty="0">
                <a:solidFill>
                  <a:srgbClr val="8C3FC5"/>
                </a:solidFill>
              </a:rPr>
              <a:t>, Francisco, Javier y Adrián </a:t>
            </a:r>
            <a:r>
              <a:rPr lang="es-ES" dirty="0"/>
              <a:t>por la implicación en este proyecto tan ambicioso ahora y en un futuro para realizar el producto final.</a:t>
            </a:r>
          </a:p>
        </p:txBody>
      </p:sp>
    </p:spTree>
    <p:extLst>
      <p:ext uri="{BB962C8B-B14F-4D97-AF65-F5344CB8AC3E}">
        <p14:creationId xmlns:p14="http://schemas.microsoft.com/office/powerpoint/2010/main" val="1109923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528E2B-67AA-4351-ABD8-F2546752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0752" y="2617894"/>
            <a:ext cx="5404104" cy="1293028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8C3FC5"/>
                </a:solidFill>
              </a:rPr>
              <a:t>GRACIAS POR SU ATENCIÓN</a:t>
            </a:r>
          </a:p>
        </p:txBody>
      </p:sp>
    </p:spTree>
    <p:extLst>
      <p:ext uri="{BB962C8B-B14F-4D97-AF65-F5344CB8AC3E}">
        <p14:creationId xmlns:p14="http://schemas.microsoft.com/office/powerpoint/2010/main" val="215723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6BF45-DB3C-49A2-BAAF-AA2EE2588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802" y="125181"/>
            <a:ext cx="8610600" cy="1293028"/>
          </a:xfrm>
        </p:spPr>
        <p:txBody>
          <a:bodyPr/>
          <a:lstStyle/>
          <a:p>
            <a:r>
              <a:rPr lang="es-ES" dirty="0"/>
              <a:t>¿Qué es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tenebris</a:t>
            </a:r>
            <a:r>
              <a:rPr lang="es-ES" sz="4800" dirty="0">
                <a:solidFill>
                  <a:srgbClr val="7030A0"/>
                </a:solidFill>
                <a:latin typeface="Bodoni MT Condensed" panose="02070606080606020203" pitchFamily="18" charset="0"/>
              </a:rPr>
              <a:t>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fantasy</a:t>
            </a:r>
            <a:r>
              <a:rPr lang="es-ES" dirty="0"/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345DCA-DD80-40CC-84AC-B4FE23882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418209"/>
            <a:ext cx="10820400" cy="4024125"/>
          </a:xfrm>
        </p:spPr>
        <p:txBody>
          <a:bodyPr/>
          <a:lstStyle/>
          <a:p>
            <a:r>
              <a:rPr lang="es-ES" dirty="0"/>
              <a:t>Este proyecto se basa en la construcción de un juego de </a:t>
            </a:r>
            <a:r>
              <a:rPr lang="es-ES" dirty="0">
                <a:solidFill>
                  <a:srgbClr val="8C3FC5"/>
                </a:solidFill>
              </a:rPr>
              <a:t>Aventura Conversacional/Gráfica</a:t>
            </a:r>
            <a:r>
              <a:rPr lang="es-ES" dirty="0"/>
              <a:t> clásica.</a:t>
            </a:r>
          </a:p>
          <a:p>
            <a:r>
              <a:rPr lang="es-ES" dirty="0"/>
              <a:t>Referencias:</a:t>
            </a:r>
          </a:p>
        </p:txBody>
      </p:sp>
      <p:pic>
        <p:nvPicPr>
          <p:cNvPr id="1026" name="Picture 2" descr="Resultado de imagen de zork trilogy">
            <a:extLst>
              <a:ext uri="{FF2B5EF4-FFF2-40B4-BE49-F238E27FC236}">
                <a16:creationId xmlns:a16="http://schemas.microsoft.com/office/drawing/2014/main" id="{7C793384-31F6-441F-ACC8-DDD94C2A3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253" y="2711237"/>
            <a:ext cx="3211771" cy="385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n de zork trilogy">
            <a:extLst>
              <a:ext uri="{FF2B5EF4-FFF2-40B4-BE49-F238E27FC236}">
                <a16:creationId xmlns:a16="http://schemas.microsoft.com/office/drawing/2014/main" id="{296B6F63-0A9A-4AC8-B799-612D67324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103" y="2009901"/>
            <a:ext cx="6041550" cy="3775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BF4CEAA-FFCA-439D-8C79-404E22CEFC31}"/>
              </a:ext>
            </a:extLst>
          </p:cNvPr>
          <p:cNvSpPr txBox="1"/>
          <p:nvPr/>
        </p:nvSpPr>
        <p:spPr>
          <a:xfrm>
            <a:off x="5797119" y="5731231"/>
            <a:ext cx="3639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>
                <a:solidFill>
                  <a:srgbClr val="8C3FC5"/>
                </a:solidFill>
              </a:rPr>
              <a:t>Zork</a:t>
            </a:r>
            <a:r>
              <a:rPr lang="es-ES" b="1" dirty="0">
                <a:solidFill>
                  <a:srgbClr val="8C3FC5"/>
                </a:solidFill>
              </a:rPr>
              <a:t> </a:t>
            </a:r>
            <a:r>
              <a:rPr lang="es-ES" b="1" dirty="0" err="1">
                <a:solidFill>
                  <a:srgbClr val="8C3FC5"/>
                </a:solidFill>
              </a:rPr>
              <a:t>Trilogy</a:t>
            </a:r>
            <a:r>
              <a:rPr lang="es-ES" b="1" dirty="0">
                <a:solidFill>
                  <a:srgbClr val="8C3FC5"/>
                </a:solidFill>
              </a:rPr>
              <a:t> – (1980/1981/1982)</a:t>
            </a:r>
          </a:p>
        </p:txBody>
      </p:sp>
      <p:pic>
        <p:nvPicPr>
          <p:cNvPr id="1030" name="Picture 6" descr="Imagen relacionada">
            <a:extLst>
              <a:ext uri="{FF2B5EF4-FFF2-40B4-BE49-F238E27FC236}">
                <a16:creationId xmlns:a16="http://schemas.microsoft.com/office/drawing/2014/main" id="{5F3BEF66-1611-40EB-90DC-BA54E8CE5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4724" y="2002272"/>
            <a:ext cx="6488897" cy="3650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E8FB130-0B77-46B3-8828-9C1128B9D6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2701848"/>
            <a:ext cx="3924300" cy="33020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5FD658FE-D5A7-48F8-AE66-1737D26068CF}"/>
              </a:ext>
            </a:extLst>
          </p:cNvPr>
          <p:cNvSpPr txBox="1"/>
          <p:nvPr/>
        </p:nvSpPr>
        <p:spPr>
          <a:xfrm>
            <a:off x="5703104" y="5723602"/>
            <a:ext cx="6041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8C3FC5"/>
                </a:solidFill>
              </a:rPr>
              <a:t>Ace </a:t>
            </a:r>
            <a:r>
              <a:rPr lang="es-ES" b="1" dirty="0" err="1">
                <a:solidFill>
                  <a:srgbClr val="8C3FC5"/>
                </a:solidFill>
              </a:rPr>
              <a:t>Attorney</a:t>
            </a:r>
            <a:r>
              <a:rPr lang="es-ES" b="1" dirty="0">
                <a:solidFill>
                  <a:srgbClr val="8C3FC5"/>
                </a:solidFill>
              </a:rPr>
              <a:t> Saga – (2001 – 2019)</a:t>
            </a:r>
          </a:p>
        </p:txBody>
      </p:sp>
    </p:spTree>
    <p:extLst>
      <p:ext uri="{BB962C8B-B14F-4D97-AF65-F5344CB8AC3E}">
        <p14:creationId xmlns:p14="http://schemas.microsoft.com/office/powerpoint/2010/main" val="28742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4" grpId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5C4D54-C96E-4FFC-97EA-FC2F75197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7584" y="316317"/>
            <a:ext cx="8610600" cy="1293028"/>
          </a:xfrm>
        </p:spPr>
        <p:txBody>
          <a:bodyPr/>
          <a:lstStyle/>
          <a:p>
            <a:r>
              <a:rPr lang="es-ES" dirty="0"/>
              <a:t>¿Qué es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tenebris</a:t>
            </a:r>
            <a:r>
              <a:rPr lang="es-ES" sz="4800" dirty="0">
                <a:solidFill>
                  <a:srgbClr val="7030A0"/>
                </a:solidFill>
                <a:latin typeface="Bodoni MT Condensed" panose="02070606080606020203" pitchFamily="18" charset="0"/>
              </a:rPr>
              <a:t>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fantasy</a:t>
            </a:r>
            <a:r>
              <a:rPr lang="es-ES" dirty="0"/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7C4514-D444-44C2-B9F5-279553AFE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Juego clásico sencillo basado en </a:t>
            </a:r>
            <a:r>
              <a:rPr lang="es-ES" dirty="0">
                <a:solidFill>
                  <a:srgbClr val="8C3FC5"/>
                </a:solidFill>
              </a:rPr>
              <a:t>resolución de puzles</a:t>
            </a:r>
            <a:r>
              <a:rPr lang="es-ES" dirty="0"/>
              <a:t>.</a:t>
            </a:r>
          </a:p>
          <a:p>
            <a:r>
              <a:rPr lang="es-ES" dirty="0"/>
              <a:t>Descripción del entorno mediante </a:t>
            </a:r>
            <a:r>
              <a:rPr lang="es-ES" dirty="0">
                <a:solidFill>
                  <a:srgbClr val="8C3FC5"/>
                </a:solidFill>
              </a:rPr>
              <a:t>texto guionizado </a:t>
            </a:r>
            <a:r>
              <a:rPr lang="es-ES" dirty="0"/>
              <a:t>y</a:t>
            </a:r>
            <a:r>
              <a:rPr lang="es-ES" dirty="0">
                <a:solidFill>
                  <a:srgbClr val="8C3FC5"/>
                </a:solidFill>
              </a:rPr>
              <a:t> </a:t>
            </a:r>
            <a:r>
              <a:rPr lang="es-ES" dirty="0"/>
              <a:t>un apoyo visual en forma de imagen.</a:t>
            </a:r>
          </a:p>
          <a:p>
            <a:r>
              <a:rPr lang="es-ES" dirty="0"/>
              <a:t>Juego </a:t>
            </a:r>
            <a:r>
              <a:rPr lang="es-ES" dirty="0">
                <a:solidFill>
                  <a:srgbClr val="8C3FC5"/>
                </a:solidFill>
              </a:rPr>
              <a:t>offline tranquilo y envolvente</a:t>
            </a:r>
            <a:r>
              <a:rPr lang="es-ES" dirty="0"/>
              <a:t>, orientado a jugadores clásicos y fans del género.</a:t>
            </a:r>
          </a:p>
          <a:p>
            <a:r>
              <a:rPr lang="es-ES" dirty="0">
                <a:solidFill>
                  <a:srgbClr val="8C3FC5"/>
                </a:solidFill>
              </a:rPr>
              <a:t>Animaciones básicas</a:t>
            </a:r>
            <a:r>
              <a:rPr lang="es-ES" dirty="0"/>
              <a:t> : encontrar objetos, usarlo, conversar con un PJ.</a:t>
            </a:r>
          </a:p>
          <a:p>
            <a:r>
              <a:rPr lang="es-ES" dirty="0"/>
              <a:t>Personaje principal en </a:t>
            </a:r>
            <a:r>
              <a:rPr lang="es-ES" dirty="0">
                <a:solidFill>
                  <a:srgbClr val="8C3FC5"/>
                </a:solidFill>
              </a:rPr>
              <a:t>primera persona</a:t>
            </a:r>
            <a:r>
              <a:rPr lang="es-ES" dirty="0"/>
              <a:t>, manejo del PJ </a:t>
            </a:r>
            <a:r>
              <a:rPr lang="es-ES" dirty="0">
                <a:solidFill>
                  <a:srgbClr val="8C3FC5"/>
                </a:solidFill>
              </a:rPr>
              <a:t>mediante comandos básicos</a:t>
            </a:r>
            <a:r>
              <a:rPr lang="es-ES" dirty="0"/>
              <a:t>.</a:t>
            </a:r>
          </a:p>
          <a:p>
            <a:r>
              <a:rPr lang="es-ES" dirty="0">
                <a:solidFill>
                  <a:srgbClr val="8C3FC5"/>
                </a:solidFill>
              </a:rPr>
              <a:t>Iconos y botones de ayuda</a:t>
            </a:r>
            <a:r>
              <a:rPr lang="es-ES" dirty="0"/>
              <a:t> y mejoras gráficas en cuanto a los juegos más antiguos del género, para realizar acciones, acceder a un </a:t>
            </a:r>
            <a:r>
              <a:rPr lang="es-ES" dirty="0">
                <a:solidFill>
                  <a:srgbClr val="8C3FC5"/>
                </a:solidFill>
              </a:rPr>
              <a:t>inventario</a:t>
            </a:r>
            <a:r>
              <a:rPr lang="es-ES" dirty="0"/>
              <a:t> y las listas de </a:t>
            </a:r>
            <a:r>
              <a:rPr lang="es-ES" dirty="0">
                <a:solidFill>
                  <a:srgbClr val="8C3FC5"/>
                </a:solidFill>
              </a:rPr>
              <a:t>misiones</a:t>
            </a:r>
            <a:r>
              <a:rPr lang="es-ES" dirty="0"/>
              <a:t>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3735F7A-5EBD-49F3-AC8D-FF08712D7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140" y="1609345"/>
            <a:ext cx="7738516" cy="433840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39B87F1-6D09-4360-A28C-3236F0ED5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073" y="690796"/>
            <a:ext cx="3753612" cy="563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97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845168-291D-4752-B1AB-37BBA0F74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362037"/>
            <a:ext cx="8610600" cy="1293028"/>
          </a:xfrm>
        </p:spPr>
        <p:txBody>
          <a:bodyPr/>
          <a:lstStyle/>
          <a:p>
            <a:r>
              <a:rPr lang="es-ES" dirty="0"/>
              <a:t>¿Qué es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tenebris</a:t>
            </a:r>
            <a:r>
              <a:rPr lang="es-ES" sz="4800" dirty="0">
                <a:solidFill>
                  <a:srgbClr val="7030A0"/>
                </a:solidFill>
                <a:latin typeface="Bodoni MT Condensed" panose="02070606080606020203" pitchFamily="18" charset="0"/>
              </a:rPr>
              <a:t>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fantasy</a:t>
            </a:r>
            <a:r>
              <a:rPr lang="es-ES" dirty="0"/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E55917-F9B6-4583-BBCC-78434B488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430" y="1505711"/>
            <a:ext cx="4215384" cy="2148840"/>
          </a:xfrm>
        </p:spPr>
        <p:txBody>
          <a:bodyPr>
            <a:normAutofit/>
          </a:bodyPr>
          <a:lstStyle/>
          <a:p>
            <a:r>
              <a:rPr lang="es-ES" dirty="0"/>
              <a:t>La idea surge de crear un </a:t>
            </a:r>
            <a:r>
              <a:rPr lang="es-ES" dirty="0">
                <a:solidFill>
                  <a:srgbClr val="8C3FC5"/>
                </a:solidFill>
              </a:rPr>
              <a:t>proyecto en equipo</a:t>
            </a:r>
            <a:r>
              <a:rPr lang="es-ES" dirty="0"/>
              <a:t>, basándose en un juego que entre en contraposición con las tendencias actuales.</a:t>
            </a:r>
          </a:p>
        </p:txBody>
      </p:sp>
      <p:pic>
        <p:nvPicPr>
          <p:cNvPr id="3074" name="Picture 2" descr="Imagen relacionada">
            <a:extLst>
              <a:ext uri="{FF2B5EF4-FFF2-40B4-BE49-F238E27FC236}">
                <a16:creationId xmlns:a16="http://schemas.microsoft.com/office/drawing/2014/main" id="{431495A9-6CF8-4955-86C8-FF0AF01DB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2911" y="1604834"/>
            <a:ext cx="1508430" cy="1508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sultado de imagen de reloj png">
            <a:extLst>
              <a:ext uri="{FF2B5EF4-FFF2-40B4-BE49-F238E27FC236}">
                <a16:creationId xmlns:a16="http://schemas.microsoft.com/office/drawing/2014/main" id="{6DF0873D-29E7-4180-AF1D-0A9143CD8D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164" y="2498110"/>
            <a:ext cx="1410678" cy="1410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esultado de imagen de php png">
            <a:extLst>
              <a:ext uri="{FF2B5EF4-FFF2-40B4-BE49-F238E27FC236}">
                <a16:creationId xmlns:a16="http://schemas.microsoft.com/office/drawing/2014/main" id="{376B9081-1829-4076-8008-F250FB57D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719" y="4193603"/>
            <a:ext cx="1423987" cy="750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esultado de imagen de js png">
            <a:extLst>
              <a:ext uri="{FF2B5EF4-FFF2-40B4-BE49-F238E27FC236}">
                <a16:creationId xmlns:a16="http://schemas.microsoft.com/office/drawing/2014/main" id="{B961C7DE-4C66-42A8-8285-8194F698C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4273" y="4193603"/>
            <a:ext cx="950104" cy="95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Resultado de imagen de css png">
            <a:extLst>
              <a:ext uri="{FF2B5EF4-FFF2-40B4-BE49-F238E27FC236}">
                <a16:creationId xmlns:a16="http://schemas.microsoft.com/office/drawing/2014/main" id="{85E16AC7-8C57-4A9F-8177-0D9D74453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4273" y="5247407"/>
            <a:ext cx="775506" cy="1087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Resultado de imagen de html5 png">
            <a:extLst>
              <a:ext uri="{FF2B5EF4-FFF2-40B4-BE49-F238E27FC236}">
                <a16:creationId xmlns:a16="http://schemas.microsoft.com/office/drawing/2014/main" id="{E644DF26-CB4A-4928-86DC-200123BF8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267" y="5273633"/>
            <a:ext cx="1113950" cy="111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33F142D4-05FC-4AB5-A09D-2A3D64D27EAA}"/>
              </a:ext>
            </a:extLst>
          </p:cNvPr>
          <p:cNvSpPr txBox="1">
            <a:spLocks/>
          </p:cNvSpPr>
          <p:nvPr/>
        </p:nvSpPr>
        <p:spPr>
          <a:xfrm>
            <a:off x="7457559" y="1672273"/>
            <a:ext cx="4349013" cy="2799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/>
          </a:p>
          <a:p>
            <a:r>
              <a:rPr lang="es-ES" dirty="0"/>
              <a:t>Viabilidad de desarrollar al tratarse de un juego </a:t>
            </a:r>
            <a:r>
              <a:rPr lang="es-ES" dirty="0">
                <a:solidFill>
                  <a:srgbClr val="8C3FC5"/>
                </a:solidFill>
              </a:rPr>
              <a:t>sin animaciones complejas </a:t>
            </a:r>
            <a:r>
              <a:rPr lang="es-ES" dirty="0"/>
              <a:t>que requieran el aprendizaje de nuevos lenguajes como Unity.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FA2E98DB-34BE-407C-AD7D-33659A881B0F}"/>
              </a:ext>
            </a:extLst>
          </p:cNvPr>
          <p:cNvSpPr txBox="1">
            <a:spLocks/>
          </p:cNvSpPr>
          <p:nvPr/>
        </p:nvSpPr>
        <p:spPr>
          <a:xfrm>
            <a:off x="5918926" y="3654551"/>
            <a:ext cx="4215384" cy="2971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/>
          </a:p>
          <a:p>
            <a:endParaRPr lang="es-ES" dirty="0"/>
          </a:p>
        </p:txBody>
      </p:sp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70F59B82-19A9-4E9E-B93D-D9E4168A50D8}"/>
              </a:ext>
            </a:extLst>
          </p:cNvPr>
          <p:cNvSpPr txBox="1">
            <a:spLocks/>
          </p:cNvSpPr>
          <p:nvPr/>
        </p:nvSpPr>
        <p:spPr>
          <a:xfrm>
            <a:off x="4313944" y="4578478"/>
            <a:ext cx="5757962" cy="20478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/>
          </a:p>
          <a:p>
            <a:r>
              <a:rPr lang="es-ES" dirty="0"/>
              <a:t>Viabilidad de desarrollar en el tiempo fijado y con </a:t>
            </a:r>
            <a:r>
              <a:rPr lang="es-ES" dirty="0">
                <a:solidFill>
                  <a:srgbClr val="8C3FC5"/>
                </a:solidFill>
              </a:rPr>
              <a:t>los lenguajes ya adquiridos</a:t>
            </a:r>
            <a:r>
              <a:rPr lang="es-ES" dirty="0"/>
              <a:t> en la mayoría de los aspectos.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3354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DCA29E-2325-4308-B675-4B636961F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08341"/>
            <a:ext cx="8610600" cy="1293028"/>
          </a:xfrm>
        </p:spPr>
        <p:txBody>
          <a:bodyPr/>
          <a:lstStyle/>
          <a:p>
            <a:r>
              <a:rPr lang="es-ES" dirty="0"/>
              <a:t>DESARROLLO DE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tenebris</a:t>
            </a:r>
            <a:r>
              <a:rPr lang="es-ES" sz="4800" dirty="0">
                <a:solidFill>
                  <a:srgbClr val="7030A0"/>
                </a:solidFill>
                <a:latin typeface="Bodoni MT Condensed" panose="02070606080606020203" pitchFamily="18" charset="0"/>
              </a:rPr>
              <a:t>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fantasy</a:t>
            </a:r>
            <a:r>
              <a:rPr lang="es-ES" sz="4800" dirty="0"/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B5E03A7-932E-459B-956E-FA24527E78D1}"/>
              </a:ext>
            </a:extLst>
          </p:cNvPr>
          <p:cNvSpPr txBox="1"/>
          <p:nvPr/>
        </p:nvSpPr>
        <p:spPr>
          <a:xfrm>
            <a:off x="573258" y="1939480"/>
            <a:ext cx="2057400" cy="369332"/>
          </a:xfrm>
          <a:prstGeom prst="rect">
            <a:avLst/>
          </a:prstGeom>
          <a:solidFill>
            <a:srgbClr val="7030A0">
              <a:alpha val="48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/>
              <a:t>Guion del Juego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33EF626-73BB-4212-885B-A58E328AB04B}"/>
              </a:ext>
            </a:extLst>
          </p:cNvPr>
          <p:cNvSpPr txBox="1"/>
          <p:nvPr/>
        </p:nvSpPr>
        <p:spPr>
          <a:xfrm>
            <a:off x="5168369" y="1918853"/>
            <a:ext cx="1497828" cy="646331"/>
          </a:xfrm>
          <a:prstGeom prst="rect">
            <a:avLst/>
          </a:prstGeom>
          <a:solidFill>
            <a:srgbClr val="7030A0">
              <a:alpha val="48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/>
              <a:t>Entorno de desarrollo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7945C5B-76FD-4451-862E-05C75899ABCA}"/>
              </a:ext>
            </a:extLst>
          </p:cNvPr>
          <p:cNvSpPr txBox="1"/>
          <p:nvPr/>
        </p:nvSpPr>
        <p:spPr>
          <a:xfrm>
            <a:off x="8839200" y="2027849"/>
            <a:ext cx="2209368" cy="369332"/>
          </a:xfrm>
          <a:prstGeom prst="rect">
            <a:avLst/>
          </a:prstGeom>
          <a:solidFill>
            <a:srgbClr val="7030A0">
              <a:alpha val="48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/>
              <a:t>Bocetos iniciales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8694852-FBCC-4C0B-8B50-D02329A2F1AF}"/>
              </a:ext>
            </a:extLst>
          </p:cNvPr>
          <p:cNvSpPr txBox="1"/>
          <p:nvPr/>
        </p:nvSpPr>
        <p:spPr>
          <a:xfrm>
            <a:off x="9035415" y="3101953"/>
            <a:ext cx="2209368" cy="646331"/>
          </a:xfrm>
          <a:prstGeom prst="rect">
            <a:avLst/>
          </a:prstGeom>
          <a:solidFill>
            <a:srgbClr val="7030A0">
              <a:alpha val="48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/>
              <a:t>Modelo Vista Controlador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DCD3044B-D5E2-4D00-B696-92AAE87B9351}"/>
              </a:ext>
            </a:extLst>
          </p:cNvPr>
          <p:cNvSpPr txBox="1"/>
          <p:nvPr/>
        </p:nvSpPr>
        <p:spPr>
          <a:xfrm>
            <a:off x="5434965" y="3288065"/>
            <a:ext cx="2209368" cy="646331"/>
          </a:xfrm>
          <a:prstGeom prst="rect">
            <a:avLst/>
          </a:prstGeom>
          <a:solidFill>
            <a:srgbClr val="7030A0">
              <a:alpha val="48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/>
              <a:t>Diseño de la Interfaz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36E64A74-0340-424B-9A2B-70AFBEAD021D}"/>
              </a:ext>
            </a:extLst>
          </p:cNvPr>
          <p:cNvSpPr txBox="1"/>
          <p:nvPr/>
        </p:nvSpPr>
        <p:spPr>
          <a:xfrm>
            <a:off x="1403941" y="3323945"/>
            <a:ext cx="986358" cy="369332"/>
          </a:xfrm>
          <a:prstGeom prst="rect">
            <a:avLst/>
          </a:prstGeom>
          <a:solidFill>
            <a:srgbClr val="7030A0">
              <a:alpha val="48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/>
              <a:t>BBDD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F6FEFF79-C556-45A9-A56C-30BA5BFFC3F8}"/>
              </a:ext>
            </a:extLst>
          </p:cNvPr>
          <p:cNvSpPr txBox="1"/>
          <p:nvPr/>
        </p:nvSpPr>
        <p:spPr>
          <a:xfrm>
            <a:off x="870118" y="4549189"/>
            <a:ext cx="1690115" cy="646331"/>
          </a:xfrm>
          <a:prstGeom prst="rect">
            <a:avLst/>
          </a:prstGeom>
          <a:solidFill>
            <a:srgbClr val="7030A0">
              <a:alpha val="48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/>
              <a:t>Acceso para Usuarios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2529291-4BBE-423B-8B21-AAAFDB17552B}"/>
              </a:ext>
            </a:extLst>
          </p:cNvPr>
          <p:cNvSpPr txBox="1"/>
          <p:nvPr/>
        </p:nvSpPr>
        <p:spPr>
          <a:xfrm>
            <a:off x="3476627" y="4820927"/>
            <a:ext cx="2080260" cy="923330"/>
          </a:xfrm>
          <a:prstGeom prst="rect">
            <a:avLst/>
          </a:prstGeom>
          <a:solidFill>
            <a:srgbClr val="7030A0">
              <a:alpha val="48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/>
              <a:t>Programación de la base del Juego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77D1FCC6-F7A9-4EA7-9E91-88DFEE4485BF}"/>
              </a:ext>
            </a:extLst>
          </p:cNvPr>
          <p:cNvSpPr txBox="1"/>
          <p:nvPr/>
        </p:nvSpPr>
        <p:spPr>
          <a:xfrm>
            <a:off x="6635114" y="5090452"/>
            <a:ext cx="2080260" cy="646331"/>
          </a:xfrm>
          <a:prstGeom prst="rect">
            <a:avLst/>
          </a:prstGeom>
          <a:solidFill>
            <a:srgbClr val="7030A0">
              <a:alpha val="48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/>
              <a:t>Despliegue del Juego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0AE0A915-FB39-47EA-AE2F-B70198B970E9}"/>
              </a:ext>
            </a:extLst>
          </p:cNvPr>
          <p:cNvSpPr txBox="1"/>
          <p:nvPr/>
        </p:nvSpPr>
        <p:spPr>
          <a:xfrm>
            <a:off x="9805416" y="5056632"/>
            <a:ext cx="2080260" cy="646331"/>
          </a:xfrm>
          <a:prstGeom prst="rect">
            <a:avLst/>
          </a:prstGeom>
          <a:solidFill>
            <a:srgbClr val="7030A0">
              <a:alpha val="48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/>
              <a:t>Memoria de Juego</a:t>
            </a:r>
          </a:p>
        </p:txBody>
      </p:sp>
      <p:sp>
        <p:nvSpPr>
          <p:cNvPr id="50" name="Flecha: a la derecha 49">
            <a:extLst>
              <a:ext uri="{FF2B5EF4-FFF2-40B4-BE49-F238E27FC236}">
                <a16:creationId xmlns:a16="http://schemas.microsoft.com/office/drawing/2014/main" id="{10F94343-A35E-4D60-8F4B-CC56CC32003D}"/>
              </a:ext>
            </a:extLst>
          </p:cNvPr>
          <p:cNvSpPr/>
          <p:nvPr/>
        </p:nvSpPr>
        <p:spPr>
          <a:xfrm>
            <a:off x="2895600" y="2038350"/>
            <a:ext cx="2080260" cy="2704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1" name="Flecha: a la derecha 50">
            <a:extLst>
              <a:ext uri="{FF2B5EF4-FFF2-40B4-BE49-F238E27FC236}">
                <a16:creationId xmlns:a16="http://schemas.microsoft.com/office/drawing/2014/main" id="{72465874-5E09-452C-BA73-3F55502AC8CF}"/>
              </a:ext>
            </a:extLst>
          </p:cNvPr>
          <p:cNvSpPr/>
          <p:nvPr/>
        </p:nvSpPr>
        <p:spPr>
          <a:xfrm>
            <a:off x="6857999" y="2038350"/>
            <a:ext cx="1857375" cy="2531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2" name="Flecha: curvada hacia la izquierda 51">
            <a:extLst>
              <a:ext uri="{FF2B5EF4-FFF2-40B4-BE49-F238E27FC236}">
                <a16:creationId xmlns:a16="http://schemas.microsoft.com/office/drawing/2014/main" id="{951A352D-A2F7-48A8-9240-7C63A7FC8160}"/>
              </a:ext>
            </a:extLst>
          </p:cNvPr>
          <p:cNvSpPr/>
          <p:nvPr/>
        </p:nvSpPr>
        <p:spPr>
          <a:xfrm>
            <a:off x="11344275" y="2173581"/>
            <a:ext cx="612076" cy="1293028"/>
          </a:xfrm>
          <a:prstGeom prst="curvedLeftArrow">
            <a:avLst>
              <a:gd name="adj1" fmla="val 34488"/>
              <a:gd name="adj2" fmla="val 48431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53" name="Flecha: hacia la izquierda 52">
            <a:extLst>
              <a:ext uri="{FF2B5EF4-FFF2-40B4-BE49-F238E27FC236}">
                <a16:creationId xmlns:a16="http://schemas.microsoft.com/office/drawing/2014/main" id="{05493552-E8C7-4AA0-835C-37DD08C1CB2B}"/>
              </a:ext>
            </a:extLst>
          </p:cNvPr>
          <p:cNvSpPr/>
          <p:nvPr/>
        </p:nvSpPr>
        <p:spPr>
          <a:xfrm>
            <a:off x="7743825" y="3362325"/>
            <a:ext cx="1095375" cy="29834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7" name="Flecha: hacia la izquierda 56">
            <a:extLst>
              <a:ext uri="{FF2B5EF4-FFF2-40B4-BE49-F238E27FC236}">
                <a16:creationId xmlns:a16="http://schemas.microsoft.com/office/drawing/2014/main" id="{8FC96C8E-C1B0-4640-8229-BADD9F3324A3}"/>
              </a:ext>
            </a:extLst>
          </p:cNvPr>
          <p:cNvSpPr/>
          <p:nvPr/>
        </p:nvSpPr>
        <p:spPr>
          <a:xfrm>
            <a:off x="2489791" y="3362325"/>
            <a:ext cx="2845682" cy="23208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3" name="Flecha: curvada hacia la derecha 62">
            <a:extLst>
              <a:ext uri="{FF2B5EF4-FFF2-40B4-BE49-F238E27FC236}">
                <a16:creationId xmlns:a16="http://schemas.microsoft.com/office/drawing/2014/main" id="{B751B7CE-E6B2-4BF8-B428-DA8562B3112E}"/>
              </a:ext>
            </a:extLst>
          </p:cNvPr>
          <p:cNvSpPr/>
          <p:nvPr/>
        </p:nvSpPr>
        <p:spPr>
          <a:xfrm>
            <a:off x="247650" y="3429000"/>
            <a:ext cx="622468" cy="1391927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64" name="Flecha: a la derecha 63">
            <a:extLst>
              <a:ext uri="{FF2B5EF4-FFF2-40B4-BE49-F238E27FC236}">
                <a16:creationId xmlns:a16="http://schemas.microsoft.com/office/drawing/2014/main" id="{7AA1D68F-A2A5-4D42-914B-4D2D08F8C7FC}"/>
              </a:ext>
            </a:extLst>
          </p:cNvPr>
          <p:cNvSpPr/>
          <p:nvPr/>
        </p:nvSpPr>
        <p:spPr>
          <a:xfrm>
            <a:off x="2630658" y="4905375"/>
            <a:ext cx="731667" cy="1512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5" name="Flecha: a la derecha 64">
            <a:extLst>
              <a:ext uri="{FF2B5EF4-FFF2-40B4-BE49-F238E27FC236}">
                <a16:creationId xmlns:a16="http://schemas.microsoft.com/office/drawing/2014/main" id="{4159DF36-590B-47AF-8EA6-25657FF6C8AB}"/>
              </a:ext>
            </a:extLst>
          </p:cNvPr>
          <p:cNvSpPr/>
          <p:nvPr/>
        </p:nvSpPr>
        <p:spPr>
          <a:xfrm>
            <a:off x="5676900" y="5353050"/>
            <a:ext cx="796381" cy="219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6" name="Flecha: a la derecha 65">
            <a:extLst>
              <a:ext uri="{FF2B5EF4-FFF2-40B4-BE49-F238E27FC236}">
                <a16:creationId xmlns:a16="http://schemas.microsoft.com/office/drawing/2014/main" id="{F9381A92-A5F8-4EEA-AD6B-E81B4795FF52}"/>
              </a:ext>
            </a:extLst>
          </p:cNvPr>
          <p:cNvSpPr/>
          <p:nvPr/>
        </p:nvSpPr>
        <p:spPr>
          <a:xfrm>
            <a:off x="8839200" y="5353050"/>
            <a:ext cx="828675" cy="219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9844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50" grpId="0" animBg="1"/>
      <p:bldP spid="51" grpId="0" animBg="1"/>
      <p:bldP spid="52" grpId="0" animBg="1"/>
      <p:bldP spid="53" grpId="0" animBg="1"/>
      <p:bldP spid="57" grpId="0" animBg="1"/>
      <p:bldP spid="63" grpId="0" animBg="1"/>
      <p:bldP spid="64" grpId="0" animBg="1"/>
      <p:bldP spid="65" grpId="0" animBg="1"/>
      <p:bldP spid="6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D7374B-8AD1-492E-B195-B0117FC5C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4348"/>
            <a:ext cx="8610600" cy="1293028"/>
          </a:xfrm>
        </p:spPr>
        <p:txBody>
          <a:bodyPr/>
          <a:lstStyle/>
          <a:p>
            <a:r>
              <a:rPr lang="es-ES" dirty="0"/>
              <a:t>DESARROLLO DE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tenebris</a:t>
            </a:r>
            <a:r>
              <a:rPr lang="es-ES" sz="4800" dirty="0">
                <a:solidFill>
                  <a:srgbClr val="7030A0"/>
                </a:solidFill>
                <a:latin typeface="Bodoni MT Condensed" panose="02070606080606020203" pitchFamily="18" charset="0"/>
              </a:rPr>
              <a:t>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fantasy</a:t>
            </a:r>
            <a:r>
              <a:rPr lang="es-ES" sz="4800" dirty="0"/>
              <a:t>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3F643C4-0DAB-4573-B191-3390DB18392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482" y="146304"/>
            <a:ext cx="11015254" cy="643737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D84D60E8-C025-4FA7-9F0D-C8C7C81D9C30}"/>
              </a:ext>
            </a:extLst>
          </p:cNvPr>
          <p:cNvSpPr txBox="1">
            <a:spLocks/>
          </p:cNvSpPr>
          <p:nvPr/>
        </p:nvSpPr>
        <p:spPr>
          <a:xfrm>
            <a:off x="685800" y="2002536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1 – Permitir en el producto final </a:t>
            </a:r>
            <a:r>
              <a:rPr lang="es-ES" dirty="0">
                <a:solidFill>
                  <a:srgbClr val="8C3FC5"/>
                </a:solidFill>
              </a:rPr>
              <a:t>un guardado de partida funcional </a:t>
            </a:r>
            <a:r>
              <a:rPr lang="es-ES" dirty="0"/>
              <a:t>para los diferentes usuarios, sea online o instalado en local.</a:t>
            </a:r>
          </a:p>
          <a:p>
            <a:r>
              <a:rPr lang="es-ES" dirty="0"/>
              <a:t>2 – </a:t>
            </a:r>
            <a:r>
              <a:rPr lang="es-ES" dirty="0">
                <a:solidFill>
                  <a:srgbClr val="8C3FC5"/>
                </a:solidFill>
              </a:rPr>
              <a:t>Evitar la exposición y sensibilidad de los datos</a:t>
            </a:r>
            <a:r>
              <a:rPr lang="es-ES" dirty="0"/>
              <a:t>, bien sea con estos lenguajes o nuevos, almacenando todos los datos en BBDD.</a:t>
            </a:r>
          </a:p>
          <a:p>
            <a:r>
              <a:rPr lang="es-ES" dirty="0"/>
              <a:t>3 – Fijar el HTML y el frontal como un vista controlador en el que se imprimen todas las variables de la </a:t>
            </a:r>
            <a:r>
              <a:rPr lang="es-ES" dirty="0">
                <a:solidFill>
                  <a:srgbClr val="8C3FC5"/>
                </a:solidFill>
              </a:rPr>
              <a:t>BBDD, imágenes, textos, inventario, misiones y banda sonora</a:t>
            </a:r>
            <a:r>
              <a:rPr lang="es-ES" dirty="0"/>
              <a:t>.</a:t>
            </a:r>
          </a:p>
          <a:p>
            <a:endParaRPr lang="es-ES" dirty="0"/>
          </a:p>
          <a:p>
            <a:r>
              <a:rPr lang="es-ES" dirty="0"/>
              <a:t>Veamos la estructura de la </a:t>
            </a:r>
            <a:r>
              <a:rPr lang="es-ES" dirty="0">
                <a:solidFill>
                  <a:srgbClr val="8C3FC5"/>
                </a:solidFill>
              </a:rPr>
              <a:t>Base de Datos.</a:t>
            </a:r>
          </a:p>
        </p:txBody>
      </p:sp>
    </p:spTree>
    <p:extLst>
      <p:ext uri="{BB962C8B-B14F-4D97-AF65-F5344CB8AC3E}">
        <p14:creationId xmlns:p14="http://schemas.microsoft.com/office/powerpoint/2010/main" val="3684548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49F7DE-F52F-484A-B7BA-0845EBBAE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0" y="421473"/>
            <a:ext cx="8610600" cy="1293028"/>
          </a:xfrm>
        </p:spPr>
        <p:txBody>
          <a:bodyPr/>
          <a:lstStyle/>
          <a:p>
            <a:r>
              <a:rPr lang="es-ES" dirty="0"/>
              <a:t>DESARROLLO DE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tenebris</a:t>
            </a:r>
            <a:r>
              <a:rPr lang="es-ES" sz="4800" dirty="0">
                <a:solidFill>
                  <a:srgbClr val="7030A0"/>
                </a:solidFill>
                <a:latin typeface="Bodoni MT Condensed" panose="02070606080606020203" pitchFamily="18" charset="0"/>
              </a:rPr>
              <a:t> </a:t>
            </a:r>
            <a:r>
              <a:rPr lang="es-ES" sz="48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fantasy</a:t>
            </a:r>
            <a:r>
              <a:rPr lang="es-ES" sz="4800" dirty="0"/>
              <a:t>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14A52A0-789A-42F0-9ACC-877289B3F8A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347" y="45720"/>
            <a:ext cx="6067425" cy="67665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08BC63B9-13E4-41B9-BF93-E5EE85DAB0FA}"/>
              </a:ext>
            </a:extLst>
          </p:cNvPr>
          <p:cNvSpPr txBox="1">
            <a:spLocks/>
          </p:cNvSpPr>
          <p:nvPr/>
        </p:nvSpPr>
        <p:spPr>
          <a:xfrm>
            <a:off x="2952079" y="2859406"/>
            <a:ext cx="5757962" cy="20478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Ahora vemos el funcionamiento del juego con su respectivo </a:t>
            </a:r>
            <a:r>
              <a:rPr lang="es-ES" dirty="0">
                <a:solidFill>
                  <a:srgbClr val="8C3FC5"/>
                </a:solidFill>
              </a:rPr>
              <a:t>diagrama de caso de uso</a:t>
            </a:r>
          </a:p>
        </p:txBody>
      </p:sp>
    </p:spTree>
    <p:extLst>
      <p:ext uri="{BB962C8B-B14F-4D97-AF65-F5344CB8AC3E}">
        <p14:creationId xmlns:p14="http://schemas.microsoft.com/office/powerpoint/2010/main" val="452693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9DED84-A969-4DC1-87C6-83C9086F9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6728" y="426045"/>
            <a:ext cx="8610600" cy="1293028"/>
          </a:xfrm>
        </p:spPr>
        <p:txBody>
          <a:bodyPr>
            <a:normAutofit/>
          </a:bodyPr>
          <a:lstStyle/>
          <a:p>
            <a:r>
              <a:rPr lang="es-ES" sz="72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tenebris</a:t>
            </a:r>
            <a:r>
              <a:rPr lang="es-ES" sz="7200" dirty="0">
                <a:solidFill>
                  <a:srgbClr val="7030A0"/>
                </a:solidFill>
                <a:latin typeface="Bodoni MT Condensed" panose="02070606080606020203" pitchFamily="18" charset="0"/>
              </a:rPr>
              <a:t> </a:t>
            </a:r>
            <a:r>
              <a:rPr lang="es-ES" sz="72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fantasy</a:t>
            </a:r>
            <a:r>
              <a:rPr lang="es-ES" sz="7200" dirty="0"/>
              <a:t>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C8F29F-878D-4D4F-8AB9-445E2724B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18489"/>
            <a:ext cx="10820400" cy="676656"/>
          </a:xfrm>
        </p:spPr>
        <p:txBody>
          <a:bodyPr/>
          <a:lstStyle/>
          <a:p>
            <a:r>
              <a:rPr lang="es-ES" dirty="0"/>
              <a:t>En nuestra </a:t>
            </a:r>
            <a:r>
              <a:rPr lang="es-ES" dirty="0">
                <a:solidFill>
                  <a:srgbClr val="8C3FC5"/>
                </a:solidFill>
              </a:rPr>
              <a:t>demo</a:t>
            </a:r>
            <a:r>
              <a:rPr lang="es-ES" dirty="0"/>
              <a:t> hemos tratado de implementar 4 aspectos fundamentales.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27C005FE-A027-4D68-988A-285DDFC3A5B4}"/>
              </a:ext>
            </a:extLst>
          </p:cNvPr>
          <p:cNvSpPr txBox="1">
            <a:spLocks/>
          </p:cNvSpPr>
          <p:nvPr/>
        </p:nvSpPr>
        <p:spPr>
          <a:xfrm>
            <a:off x="234696" y="2344588"/>
            <a:ext cx="3550920" cy="1962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Estructura </a:t>
            </a:r>
            <a:r>
              <a:rPr lang="es-ES" dirty="0">
                <a:solidFill>
                  <a:srgbClr val="8C3FC5"/>
                </a:solidFill>
              </a:rPr>
              <a:t>Imagen/Texto </a:t>
            </a:r>
            <a:r>
              <a:rPr lang="es-ES" dirty="0"/>
              <a:t>del juego de aventura conversacional-gráfica clásica.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BD118611-AF3A-4CC2-9C8A-AEF7FBA31C3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3758" y="2138849"/>
            <a:ext cx="6223826" cy="428853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E34F38B0-045C-47A6-932D-B04A9444A735}"/>
              </a:ext>
            </a:extLst>
          </p:cNvPr>
          <p:cNvSpPr txBox="1">
            <a:spLocks/>
          </p:cNvSpPr>
          <p:nvPr/>
        </p:nvSpPr>
        <p:spPr>
          <a:xfrm>
            <a:off x="234696" y="2447882"/>
            <a:ext cx="3550920" cy="19622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Un inventario con todos los objetos, a la izquierda una </a:t>
            </a:r>
            <a:r>
              <a:rPr lang="es-ES" dirty="0">
                <a:solidFill>
                  <a:srgbClr val="8C3FC5"/>
                </a:solidFill>
              </a:rPr>
              <a:t>miniatura </a:t>
            </a:r>
            <a:r>
              <a:rPr lang="es-ES" dirty="0"/>
              <a:t>y a la derecha cuando pasas por encima el </a:t>
            </a:r>
            <a:r>
              <a:rPr lang="es-ES" dirty="0">
                <a:solidFill>
                  <a:srgbClr val="8C3FC5"/>
                </a:solidFill>
              </a:rPr>
              <a:t>objeto detallado con su descripción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5BBF4D47-279E-4EAF-B792-36ADCE8448C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3758" y="2138848"/>
            <a:ext cx="6223826" cy="417965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C3FD1934-05BE-4A1A-982D-1F951154235C}"/>
              </a:ext>
            </a:extLst>
          </p:cNvPr>
          <p:cNvSpPr txBox="1">
            <a:spLocks/>
          </p:cNvSpPr>
          <p:nvPr/>
        </p:nvSpPr>
        <p:spPr>
          <a:xfrm>
            <a:off x="353568" y="2447881"/>
            <a:ext cx="3550920" cy="19622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Una lista de </a:t>
            </a:r>
            <a:r>
              <a:rPr lang="es-ES" dirty="0">
                <a:solidFill>
                  <a:srgbClr val="8C3FC5"/>
                </a:solidFill>
              </a:rPr>
              <a:t>misiones interactiva,</a:t>
            </a:r>
            <a:r>
              <a:rPr lang="es-ES" dirty="0"/>
              <a:t> a medida que se cumplen los objetivos son borrados, </a:t>
            </a:r>
            <a:r>
              <a:rPr lang="es-ES" dirty="0">
                <a:solidFill>
                  <a:srgbClr val="8C3FC5"/>
                </a:solidFill>
              </a:rPr>
              <a:t>sin objetivos</a:t>
            </a:r>
            <a:r>
              <a:rPr lang="es-ES" dirty="0"/>
              <a:t>, la misión se tacha como </a:t>
            </a:r>
            <a:r>
              <a:rPr lang="es-ES" dirty="0">
                <a:solidFill>
                  <a:srgbClr val="8C3FC5"/>
                </a:solidFill>
              </a:rPr>
              <a:t>completada.</a:t>
            </a: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A39BD976-798E-4E56-AC9B-440FA4C954F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3758" y="2138847"/>
            <a:ext cx="6159818" cy="4097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2">
            <a:extLst>
              <a:ext uri="{FF2B5EF4-FFF2-40B4-BE49-F238E27FC236}">
                <a16:creationId xmlns:a16="http://schemas.microsoft.com/office/drawing/2014/main" id="{0FD182C1-43A4-4748-8082-BF23D7ED2C0E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3758" y="2138845"/>
            <a:ext cx="6159818" cy="40973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0054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4" grpId="1"/>
      <p:bldP spid="6" grpId="0"/>
      <p:bldP spid="6" grpId="1"/>
      <p:bldP spid="9" grpId="0"/>
      <p:bldP spid="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EA4F24-73A2-4577-AF34-B015BF0F2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44917"/>
            <a:ext cx="8610600" cy="1293028"/>
          </a:xfrm>
        </p:spPr>
        <p:txBody>
          <a:bodyPr>
            <a:normAutofit/>
          </a:bodyPr>
          <a:lstStyle/>
          <a:p>
            <a:r>
              <a:rPr lang="es-ES" sz="72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tenebris</a:t>
            </a:r>
            <a:r>
              <a:rPr lang="es-ES" sz="7200" dirty="0">
                <a:solidFill>
                  <a:srgbClr val="7030A0"/>
                </a:solidFill>
                <a:latin typeface="Bodoni MT Condensed" panose="02070606080606020203" pitchFamily="18" charset="0"/>
              </a:rPr>
              <a:t> </a:t>
            </a:r>
            <a:r>
              <a:rPr lang="es-ES" sz="7200" dirty="0" err="1">
                <a:solidFill>
                  <a:srgbClr val="7030A0"/>
                </a:solidFill>
                <a:latin typeface="Bodoni MT Condensed" panose="02070606080606020203" pitchFamily="18" charset="0"/>
              </a:rPr>
              <a:t>fantasy</a:t>
            </a:r>
            <a:r>
              <a:rPr lang="es-ES" sz="7200" dirty="0"/>
              <a:t>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AAC7E83-0E5D-4F16-9515-60ADAC950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Hay muchas animaciones más en la demo, </a:t>
            </a:r>
            <a:r>
              <a:rPr lang="es-ES" dirty="0">
                <a:solidFill>
                  <a:srgbClr val="8C3FC5"/>
                </a:solidFill>
              </a:rPr>
              <a:t>cambios de estancia, conversaciones con personajes y conseguir objetos</a:t>
            </a:r>
            <a:r>
              <a:rPr lang="es-ES" dirty="0"/>
              <a:t>, que podremos ver en directo, así como la propia </a:t>
            </a:r>
            <a:r>
              <a:rPr lang="es-ES" dirty="0" err="1"/>
              <a:t>intro</a:t>
            </a:r>
            <a:r>
              <a:rPr lang="es-ES" dirty="0"/>
              <a:t> del juego.</a:t>
            </a:r>
          </a:p>
          <a:p>
            <a:r>
              <a:rPr lang="es-ES" dirty="0"/>
              <a:t>Ahora echaremos un vistazo al código de las capturas mostradas con anterioridad.</a:t>
            </a:r>
          </a:p>
        </p:txBody>
      </p:sp>
      <p:pic>
        <p:nvPicPr>
          <p:cNvPr id="4" name="Picture 19">
            <a:extLst>
              <a:ext uri="{FF2B5EF4-FFF2-40B4-BE49-F238E27FC236}">
                <a16:creationId xmlns:a16="http://schemas.microsoft.com/office/drawing/2014/main" id="{7F9EA91D-2F87-4057-97EE-A5A98BFA0DA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86" y="285288"/>
            <a:ext cx="6329362" cy="628742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630ACA01-0E32-46BC-8A46-5B89E5B1E515}"/>
              </a:ext>
            </a:extLst>
          </p:cNvPr>
          <p:cNvSpPr txBox="1">
            <a:spLocks/>
          </p:cNvSpPr>
          <p:nvPr/>
        </p:nvSpPr>
        <p:spPr>
          <a:xfrm>
            <a:off x="6818376" y="3849624"/>
            <a:ext cx="5257800" cy="1755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Aquí tenemos el </a:t>
            </a:r>
            <a:r>
              <a:rPr lang="es-ES" dirty="0">
                <a:solidFill>
                  <a:srgbClr val="8C3FC5"/>
                </a:solidFill>
              </a:rPr>
              <a:t>HTML</a:t>
            </a:r>
            <a:r>
              <a:rPr lang="es-ES" dirty="0"/>
              <a:t> para la </a:t>
            </a:r>
            <a:r>
              <a:rPr lang="es-ES" dirty="0" err="1"/>
              <a:t>divisón</a:t>
            </a:r>
            <a:r>
              <a:rPr lang="es-ES" dirty="0"/>
              <a:t> Imagen Texto y el </a:t>
            </a:r>
            <a:r>
              <a:rPr lang="es-ES" dirty="0" err="1"/>
              <a:t>div</a:t>
            </a:r>
            <a:r>
              <a:rPr lang="es-ES" dirty="0"/>
              <a:t> que contiene el inventario.</a:t>
            </a:r>
          </a:p>
        </p:txBody>
      </p:sp>
      <p:pic>
        <p:nvPicPr>
          <p:cNvPr id="6" name="Picture 21">
            <a:extLst>
              <a:ext uri="{FF2B5EF4-FFF2-40B4-BE49-F238E27FC236}">
                <a16:creationId xmlns:a16="http://schemas.microsoft.com/office/drawing/2014/main" id="{31CD0625-D547-40EC-AACA-074BF2ACD71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605" y="285288"/>
            <a:ext cx="6422771" cy="6216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22">
            <a:extLst>
              <a:ext uri="{FF2B5EF4-FFF2-40B4-BE49-F238E27FC236}">
                <a16:creationId xmlns:a16="http://schemas.microsoft.com/office/drawing/2014/main" id="{55592BE3-0BC4-45A3-9081-7C74727F481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893" y="550835"/>
            <a:ext cx="6422770" cy="5512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28">
            <a:extLst>
              <a:ext uri="{FF2B5EF4-FFF2-40B4-BE49-F238E27FC236}">
                <a16:creationId xmlns:a16="http://schemas.microsoft.com/office/drawing/2014/main" id="{B820161D-F970-4163-900A-F130B4407B54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435" y="394991"/>
            <a:ext cx="5639436" cy="582369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E5B00654-014D-4B73-BB03-D5C2CCBAA15E}"/>
              </a:ext>
            </a:extLst>
          </p:cNvPr>
          <p:cNvSpPr txBox="1">
            <a:spLocks/>
          </p:cNvSpPr>
          <p:nvPr/>
        </p:nvSpPr>
        <p:spPr>
          <a:xfrm>
            <a:off x="6160769" y="3620877"/>
            <a:ext cx="5257800" cy="1755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Aquí tenemos el </a:t>
            </a:r>
            <a:r>
              <a:rPr lang="es-ES" dirty="0">
                <a:solidFill>
                  <a:srgbClr val="8C3FC5"/>
                </a:solidFill>
              </a:rPr>
              <a:t>JS de </a:t>
            </a:r>
            <a:r>
              <a:rPr lang="es-ES" dirty="0" err="1">
                <a:solidFill>
                  <a:srgbClr val="8C3FC5"/>
                </a:solidFill>
              </a:rPr>
              <a:t>javascript</a:t>
            </a:r>
            <a:r>
              <a:rPr lang="es-ES" dirty="0">
                <a:solidFill>
                  <a:srgbClr val="8C3FC5"/>
                </a:solidFill>
              </a:rPr>
              <a:t> y JQUERY </a:t>
            </a:r>
            <a:r>
              <a:rPr lang="es-ES" dirty="0"/>
              <a:t>que se encarga del funcionamiento.</a:t>
            </a:r>
          </a:p>
        </p:txBody>
      </p:sp>
    </p:spTree>
    <p:extLst>
      <p:ext uri="{BB962C8B-B14F-4D97-AF65-F5344CB8AC3E}">
        <p14:creationId xmlns:p14="http://schemas.microsoft.com/office/powerpoint/2010/main" val="385692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build="p"/>
      <p:bldP spid="5" grpId="0"/>
      <p:bldP spid="5" grpId="1"/>
      <p:bldP spid="10" grpId="0"/>
    </p:bldLst>
  </p:timing>
</p:sld>
</file>

<file path=ppt/theme/theme1.xml><?xml version="1.0" encoding="utf-8"?>
<a:theme xmlns:a="http://schemas.openxmlformats.org/drawingml/2006/main" name="Estela de condensació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TM04033937[[fn=Estela de condensación]]</Template>
  <TotalTime>377</TotalTime>
  <Words>671</Words>
  <Application>Microsoft Office PowerPoint</Application>
  <PresentationFormat>Panorámica</PresentationFormat>
  <Paragraphs>62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Bodoni MT Condensed</vt:lpstr>
      <vt:lpstr>Bodoni MT Poster Compressed</vt:lpstr>
      <vt:lpstr>Century Gothic</vt:lpstr>
      <vt:lpstr>Estela de condensación</vt:lpstr>
      <vt:lpstr>             Proyecto  </vt:lpstr>
      <vt:lpstr>¿Qué es tenebris fantasy?</vt:lpstr>
      <vt:lpstr>¿Qué es tenebris fantasy?</vt:lpstr>
      <vt:lpstr>¿Qué es tenebris fantasy?</vt:lpstr>
      <vt:lpstr>DESARROLLO DE tenebris fantasy </vt:lpstr>
      <vt:lpstr>DESARROLLO DE tenebris fantasy </vt:lpstr>
      <vt:lpstr>DESARROLLO DE tenebris fantasy </vt:lpstr>
      <vt:lpstr>tenebris fantasy </vt:lpstr>
      <vt:lpstr>tenebris fantasy </vt:lpstr>
      <vt:lpstr>tenebris fantasy </vt:lpstr>
      <vt:lpstr>conclusiones</vt:lpstr>
      <vt:lpstr>GRACIAS POR SU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</dc:title>
  <dc:creator>Adrian Diaz Moreta</dc:creator>
  <cp:lastModifiedBy>Adrian Diaz Moreta</cp:lastModifiedBy>
  <cp:revision>32</cp:revision>
  <dcterms:created xsi:type="dcterms:W3CDTF">2019-06-09T12:18:50Z</dcterms:created>
  <dcterms:modified xsi:type="dcterms:W3CDTF">2019-06-10T15:17:20Z</dcterms:modified>
</cp:coreProperties>
</file>

<file path=docProps/thumbnail.jpeg>
</file>